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57" r:id="rId4"/>
    <p:sldId id="273" r:id="rId5"/>
    <p:sldId id="260" r:id="rId6"/>
    <p:sldId id="268" r:id="rId7"/>
    <p:sldId id="261" r:id="rId8"/>
    <p:sldId id="262" r:id="rId9"/>
    <p:sldId id="265" r:id="rId10"/>
    <p:sldId id="271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515"/>
    <a:srgbClr val="8C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61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28" y="1024791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581" y="3164858"/>
            <a:ext cx="6400800" cy="775771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stanford_anesthesia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22705" y="5322984"/>
            <a:ext cx="3295399" cy="876758"/>
          </a:xfrm>
          <a:prstGeom prst="rect">
            <a:avLst/>
          </a:prstGeom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0"/>
            <a:ext cx="9138389" cy="2667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" y="23937"/>
            <a:ext cx="8229600" cy="919162"/>
          </a:xfrm>
        </p:spPr>
        <p:txBody>
          <a:bodyPr anchor="ctr">
            <a:normAutofit/>
          </a:bodyPr>
          <a:lstStyle>
            <a:lvl1pPr algn="l"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34" y="1128156"/>
            <a:ext cx="8928265" cy="49678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stanford_anesthesia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1285" y="6205989"/>
            <a:ext cx="1217615" cy="323952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 flipV="1">
            <a:off x="0" y="898496"/>
            <a:ext cx="9136049" cy="46249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6591300"/>
            <a:ext cx="9138389" cy="2667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C1515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024791"/>
            <a:ext cx="8991600" cy="20232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title should be ABA </a:t>
            </a:r>
            <a:r>
              <a:rPr lang="en-US" dirty="0"/>
              <a:t>keyword </a:t>
            </a:r>
            <a:br>
              <a:rPr lang="en-US" dirty="0"/>
            </a:br>
            <a:r>
              <a:rPr lang="en-US" dirty="0"/>
              <a:t> </a:t>
            </a:r>
            <a:r>
              <a:rPr lang="en-US" sz="2700" dirty="0" smtClean="0"/>
              <a:t>from</a:t>
            </a:r>
            <a:r>
              <a:rPr lang="en-US" sz="2700" dirty="0" smtClean="0"/>
              <a:t>: </a:t>
            </a:r>
            <a:r>
              <a:rPr lang="en-US" sz="2800" dirty="0" smtClean="0">
                <a:solidFill>
                  <a:srgbClr val="0D697F"/>
                </a:solidFill>
                <a:latin typeface="ArialMT"/>
              </a:rPr>
              <a:t>https</a:t>
            </a:r>
            <a:r>
              <a:rPr lang="en-US" sz="2800" dirty="0">
                <a:solidFill>
                  <a:srgbClr val="0D697F"/>
                </a:solidFill>
                <a:latin typeface="ArialMT"/>
              </a:rPr>
              <a:t>://</a:t>
            </a:r>
            <a:r>
              <a:rPr lang="en-US" sz="2800" dirty="0" err="1">
                <a:solidFill>
                  <a:srgbClr val="0D697F"/>
                </a:solidFill>
                <a:latin typeface="ArialMT"/>
              </a:rPr>
              <a:t>docs.google.com</a:t>
            </a:r>
            <a:r>
              <a:rPr lang="en-US" sz="2800" dirty="0">
                <a:solidFill>
                  <a:srgbClr val="0D697F"/>
                </a:solidFill>
                <a:latin typeface="ArialMT"/>
              </a:rPr>
              <a:t>/document/d/1lWPDZOSeey-fVkG-ukCmPjtX8Yohu1qdGDIl_k2uS-4/</a:t>
            </a:r>
            <a:r>
              <a:rPr lang="en-US" sz="2800" dirty="0" err="1">
                <a:solidFill>
                  <a:srgbClr val="0D697F"/>
                </a:solidFill>
                <a:latin typeface="ArialMT"/>
              </a:rPr>
              <a:t>edit?usp</a:t>
            </a:r>
            <a:r>
              <a:rPr lang="en-US" sz="2800" dirty="0">
                <a:solidFill>
                  <a:srgbClr val="0D697F"/>
                </a:solidFill>
                <a:latin typeface="ArialMT"/>
              </a:rPr>
              <a:t>=sharing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1254742"/>
          </a:xfrm>
        </p:spPr>
        <p:txBody>
          <a:bodyPr>
            <a:normAutofit/>
          </a:bodyPr>
          <a:lstStyle/>
          <a:p>
            <a:r>
              <a:rPr lang="en-US" dirty="0" smtClean="0"/>
              <a:t>The name of presenter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give answers to your board style question for benefit of those viewing lecture off-site or later 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</a:t>
            </a:r>
            <a:r>
              <a:rPr lang="en-US" dirty="0"/>
              <a:t>of learning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key points about this keyword</a:t>
            </a:r>
          </a:p>
          <a:p>
            <a:r>
              <a:rPr lang="en-US" dirty="0" smtClean="0"/>
              <a:t>If the resident only remembered one or two key things, what would you like them to know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Cite references and possible sources for further reading, research, etc.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8" y="23937"/>
            <a:ext cx="8801101" cy="919162"/>
          </a:xfrm>
        </p:spPr>
        <p:txBody>
          <a:bodyPr>
            <a:normAutofit/>
          </a:bodyPr>
          <a:lstStyle/>
          <a:p>
            <a:r>
              <a:rPr lang="en-US" dirty="0" smtClean="0"/>
              <a:t>Tips: please provide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clinical case vignette </a:t>
            </a:r>
            <a:r>
              <a:rPr lang="en-US" dirty="0" smtClean="0"/>
              <a:t>to </a:t>
            </a:r>
            <a:r>
              <a:rPr lang="en-US" dirty="0"/>
              <a:t>introduce </a:t>
            </a:r>
            <a:r>
              <a:rPr lang="en-US" dirty="0" smtClean="0"/>
              <a:t>keyword (1 slide) </a:t>
            </a:r>
          </a:p>
          <a:p>
            <a:r>
              <a:rPr lang="en-US" dirty="0" smtClean="0"/>
              <a:t>define the </a:t>
            </a:r>
            <a:r>
              <a:rPr lang="en-US" dirty="0"/>
              <a:t>learning objective (1 slide) </a:t>
            </a:r>
          </a:p>
          <a:p>
            <a:r>
              <a:rPr lang="en-US" dirty="0"/>
              <a:t>a test or </a:t>
            </a:r>
            <a:r>
              <a:rPr lang="en-US" dirty="0" smtClean="0"/>
              <a:t>quiz-works well as attention </a:t>
            </a:r>
            <a:r>
              <a:rPr lang="en-US" dirty="0"/>
              <a:t>grabber (1 slide) </a:t>
            </a:r>
          </a:p>
          <a:p>
            <a:r>
              <a:rPr lang="en-US" dirty="0" smtClean="0"/>
              <a:t>take-home </a:t>
            </a:r>
            <a:r>
              <a:rPr lang="en-US" dirty="0"/>
              <a:t>messages (1 slide) </a:t>
            </a:r>
          </a:p>
          <a:p>
            <a:r>
              <a:rPr lang="en-US" dirty="0" smtClean="0"/>
              <a:t>specific </a:t>
            </a:r>
            <a:r>
              <a:rPr lang="en-US" dirty="0"/>
              <a:t>recommendations about patient care (1 slide) </a:t>
            </a:r>
            <a:endParaRPr lang="en-US" dirty="0" smtClean="0"/>
          </a:p>
          <a:p>
            <a:r>
              <a:rPr lang="en-US" dirty="0" smtClean="0"/>
              <a:t>reinforcement </a:t>
            </a:r>
            <a:r>
              <a:rPr lang="en-US" dirty="0"/>
              <a:t>of learning points (1 slide) </a:t>
            </a:r>
            <a:endParaRPr lang="en-US" dirty="0" smtClean="0"/>
          </a:p>
          <a:p>
            <a:r>
              <a:rPr lang="en-US" dirty="0" smtClean="0"/>
              <a:t>references for </a:t>
            </a:r>
            <a:r>
              <a:rPr lang="en-US" dirty="0"/>
              <a:t>further reading (1 slide) </a:t>
            </a:r>
            <a:endParaRPr lang="en-US" dirty="0" smtClean="0"/>
          </a:p>
          <a:p>
            <a:r>
              <a:rPr lang="en-US" dirty="0" smtClean="0"/>
              <a:t>active </a:t>
            </a:r>
            <a:r>
              <a:rPr lang="en-US" dirty="0"/>
              <a:t>involvement of residents </a:t>
            </a:r>
            <a:endParaRPr lang="en-US" dirty="0" smtClean="0"/>
          </a:p>
          <a:p>
            <a:r>
              <a:rPr lang="en-US" dirty="0" smtClean="0"/>
              <a:t>no more than 10 slides (avoid busy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8" y="23937"/>
            <a:ext cx="8801101" cy="919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</a:t>
            </a:r>
            <a:r>
              <a:rPr lang="en-US" dirty="0"/>
              <a:t>case vignette to introduce keyword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slide to introduce the keyword with a clinically relevant case vignette from literature or your experience</a:t>
            </a:r>
          </a:p>
          <a:p>
            <a:r>
              <a:rPr lang="en-US" dirty="0" smtClean="0"/>
              <a:t>Try to frame keyword in clinical context whenever possible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8" y="23937"/>
            <a:ext cx="8801101" cy="919162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learning objective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write down specifically what the learner should learn from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4835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background information is necessary to really understand the keyword, </a:t>
            </a:r>
            <a:r>
              <a:rPr lang="en-US" dirty="0" err="1" smtClean="0"/>
              <a:t>ie</a:t>
            </a:r>
            <a:r>
              <a:rPr lang="en-US" dirty="0" smtClean="0"/>
              <a:t>. relevant formulas, pharmacologic or physiologic principles, etc.</a:t>
            </a:r>
          </a:p>
          <a:p>
            <a:r>
              <a:rPr lang="en-US" dirty="0" smtClean="0"/>
              <a:t>Use this slide to remind residents about important information they may not be using everyday but need to know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Board-Style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find a board style question that you can include for review with the group and encourage discussion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concise review of the keyword</a:t>
            </a:r>
          </a:p>
          <a:p>
            <a:r>
              <a:rPr lang="en-US" dirty="0" smtClean="0"/>
              <a:t>Include visuals if possible</a:t>
            </a:r>
          </a:p>
          <a:p>
            <a:r>
              <a:rPr lang="en-US" dirty="0" smtClean="0"/>
              <a:t>Feel free to change slide titles to fit your keyword discussion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take home messages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8" y="23937"/>
            <a:ext cx="9105901" cy="919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</a:t>
            </a:r>
            <a:r>
              <a:rPr lang="en-US" dirty="0"/>
              <a:t>recommendations about patient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original case vignette now after reviewing the specifics about the keyword</a:t>
            </a:r>
          </a:p>
          <a:p>
            <a:r>
              <a:rPr lang="en-US" dirty="0" smtClean="0"/>
              <a:t>How should you manage this patient? What should you be looking out for, etc?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338</Words>
  <Application>Microsoft Macintosh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Presentation title should be ABA keyword   from: https://docs.google.com/document/d/1lWPDZOSeey-fVkG-ukCmPjtX8Yohu1qdGDIl_k2uS-4/edit?usp=sharing</vt:lpstr>
      <vt:lpstr>Tips: please provide</vt:lpstr>
      <vt:lpstr>Clinical case vignette to introduce keyword </vt:lpstr>
      <vt:lpstr>Define the learning objective</vt:lpstr>
      <vt:lpstr>Background Information </vt:lpstr>
      <vt:lpstr>Board-Style Question</vt:lpstr>
      <vt:lpstr>Keyword Discussion</vt:lpstr>
      <vt:lpstr>Keyword Discussion</vt:lpstr>
      <vt:lpstr>Specific recommendations about patient care </vt:lpstr>
      <vt:lpstr>Question Answers</vt:lpstr>
      <vt:lpstr>Reinforcement of learning points 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Djurdjulov, Adam</dc:creator>
  <cp:lastModifiedBy>Pedro Tanaka</cp:lastModifiedBy>
  <cp:revision>33</cp:revision>
  <dcterms:created xsi:type="dcterms:W3CDTF">2013-06-04T18:55:21Z</dcterms:created>
  <dcterms:modified xsi:type="dcterms:W3CDTF">2017-01-16T22:13:53Z</dcterms:modified>
</cp:coreProperties>
</file>